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6"/>
  </p:notesMasterIdLst>
  <p:sldIdLst>
    <p:sldId id="258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88759" autoAdjust="0"/>
  </p:normalViewPr>
  <p:slideViewPr>
    <p:cSldViewPr snapToGrid="0">
      <p:cViewPr varScale="1">
        <p:scale>
          <a:sx n="81" d="100"/>
          <a:sy n="81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5D99-BA2F-45C5-B744-B9E820814B7D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49AE2-FC8E-4883-80A4-865BAB2C6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7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49AE2-FC8E-4883-80A4-865BAB2C682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0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097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02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14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00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98100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482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098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6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27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3076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1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82365C-2853-4164-BF90-EC27C5FEC05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5B0BE0-9DA1-48FE-980B-BEAD2D915A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90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2AABAD-D254-A6DA-DBA2-728347804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57" y="1231506"/>
            <a:ext cx="10525142" cy="4394988"/>
          </a:xfrm>
        </p:spPr>
        <p:txBody>
          <a:bodyPr/>
          <a:lstStyle/>
          <a:p>
            <a:r>
              <a:rPr kumimoji="1" lang="ja-JP" altLang="en-US" sz="5400" b="1" dirty="0"/>
              <a:t>大阪府言語聴覚士会</a:t>
            </a:r>
            <a:r>
              <a:rPr kumimoji="1" lang="en-US" altLang="ja-JP" sz="5400" b="1" dirty="0"/>
              <a:t/>
            </a:r>
            <a:br>
              <a:rPr kumimoji="1" lang="en-US" altLang="ja-JP" sz="5400" b="1" dirty="0"/>
            </a:br>
            <a:r>
              <a:rPr kumimoji="1" lang="ja-JP" altLang="en-US" sz="5400" b="1" dirty="0"/>
              <a:t>代議員制導入の工程表（案）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66148F-67F3-66BA-F366-A5EAC1DF2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8330" y="6115721"/>
            <a:ext cx="3115339" cy="742279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藤井 達也</a:t>
            </a:r>
          </a:p>
        </p:txBody>
      </p:sp>
    </p:spTree>
    <p:extLst>
      <p:ext uri="{BB962C8B-B14F-4D97-AF65-F5344CB8AC3E}">
        <p14:creationId xmlns:p14="http://schemas.microsoft.com/office/powerpoint/2010/main" val="170047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E5D0B-5436-1E36-357D-239F2AEE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06338"/>
            <a:ext cx="4479271" cy="833065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代議員制とは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97975-9120-76F2-1C75-716017C24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106" y="1380565"/>
            <a:ext cx="10178322" cy="1088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/>
              <a:t>会員の代表者を決めて、総会（意思決定）</a:t>
            </a:r>
            <a:endParaRPr kumimoji="1"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運営を効率的に実施する</a:t>
            </a:r>
            <a:endParaRPr kumimoji="1" lang="ja-JP" altLang="en-US" sz="3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4D62E9-8354-6C42-0A7F-E5876EEF2ABC}"/>
              </a:ext>
            </a:extLst>
          </p:cNvPr>
          <p:cNvSpPr txBox="1"/>
          <p:nvPr/>
        </p:nvSpPr>
        <p:spPr>
          <a:xfrm>
            <a:off x="2210815" y="2605276"/>
            <a:ext cx="1127052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/>
              <a:t>現状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378EB-5515-1509-4ED3-987287F6B980}"/>
              </a:ext>
            </a:extLst>
          </p:cNvPr>
          <p:cNvSpPr txBox="1"/>
          <p:nvPr/>
        </p:nvSpPr>
        <p:spPr>
          <a:xfrm>
            <a:off x="2298756" y="3198167"/>
            <a:ext cx="851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総会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B872A77-1455-D6CE-323F-BC33168E052B}"/>
              </a:ext>
            </a:extLst>
          </p:cNvPr>
          <p:cNvSpPr/>
          <p:nvPr/>
        </p:nvSpPr>
        <p:spPr>
          <a:xfrm>
            <a:off x="1740960" y="4462455"/>
            <a:ext cx="2185104" cy="219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会員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1/3</a:t>
            </a:r>
            <a:endParaRPr kumimoji="1" lang="ja-JP" altLang="en-US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F9036E-3807-D8D1-2DB0-9A2B239B790E}"/>
              </a:ext>
            </a:extLst>
          </p:cNvPr>
          <p:cNvSpPr txBox="1"/>
          <p:nvPr/>
        </p:nvSpPr>
        <p:spPr>
          <a:xfrm>
            <a:off x="7592359" y="2536516"/>
            <a:ext cx="180413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/>
              <a:t>代議員制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6E7A5E-4626-8305-8BE2-3736A5D1D268}"/>
              </a:ext>
            </a:extLst>
          </p:cNvPr>
          <p:cNvSpPr txBox="1"/>
          <p:nvPr/>
        </p:nvSpPr>
        <p:spPr>
          <a:xfrm>
            <a:off x="7207636" y="3681616"/>
            <a:ext cx="3119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代表者が総会に参加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D92364B5-53E9-98F3-D82D-C9CCFCBA8378}"/>
              </a:ext>
            </a:extLst>
          </p:cNvPr>
          <p:cNvSpPr/>
          <p:nvPr/>
        </p:nvSpPr>
        <p:spPr>
          <a:xfrm>
            <a:off x="7877424" y="4938029"/>
            <a:ext cx="1234008" cy="11012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DB75417-4375-6F41-6B98-727D2142E4F4}"/>
              </a:ext>
            </a:extLst>
          </p:cNvPr>
          <p:cNvSpPr txBox="1"/>
          <p:nvPr/>
        </p:nvSpPr>
        <p:spPr>
          <a:xfrm>
            <a:off x="7543677" y="3196472"/>
            <a:ext cx="1901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代議員総会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9901D4-8EBF-2D31-0229-A8E195E2A169}"/>
              </a:ext>
            </a:extLst>
          </p:cNvPr>
          <p:cNvSpPr txBox="1"/>
          <p:nvPr/>
        </p:nvSpPr>
        <p:spPr>
          <a:xfrm>
            <a:off x="7386225" y="4103265"/>
            <a:ext cx="2516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（代議員は選挙による）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AAF527-F25C-3553-0639-2990E85AD47E}"/>
              </a:ext>
            </a:extLst>
          </p:cNvPr>
          <p:cNvSpPr txBox="1"/>
          <p:nvPr/>
        </p:nvSpPr>
        <p:spPr>
          <a:xfrm>
            <a:off x="1543288" y="3631458"/>
            <a:ext cx="3213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全会員（約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700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名）の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分の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の参加が必要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16385D42-95B4-C0AF-046E-2EDCEA94DB8B}"/>
              </a:ext>
            </a:extLst>
          </p:cNvPr>
          <p:cNvSpPr/>
          <p:nvPr/>
        </p:nvSpPr>
        <p:spPr>
          <a:xfrm>
            <a:off x="5414735" y="3396868"/>
            <a:ext cx="964734" cy="1168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27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E5D0B-5436-1E36-357D-239F2AEE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06338"/>
            <a:ext cx="4479271" cy="833065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代議員制とは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97975-9120-76F2-1C75-716017C24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106" y="1380565"/>
            <a:ext cx="10178322" cy="1088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/>
              <a:t>会員の代表者を決めて、総会（意思決定）</a:t>
            </a:r>
            <a:endParaRPr kumimoji="1"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運営を効率的に実施する</a:t>
            </a:r>
            <a:endParaRPr kumimoji="1" lang="ja-JP" altLang="en-US" sz="3000" dirty="0"/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EEB2B0A9-9982-59AF-EE23-8F35662B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19080"/>
              </p:ext>
            </p:extLst>
          </p:nvPr>
        </p:nvGraphicFramePr>
        <p:xfrm>
          <a:off x="2043142" y="2835835"/>
          <a:ext cx="8334039" cy="28397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778013">
                  <a:extLst>
                    <a:ext uri="{9D8B030D-6E8A-4147-A177-3AD203B41FA5}">
                      <a16:colId xmlns:a16="http://schemas.microsoft.com/office/drawing/2014/main" val="606373200"/>
                    </a:ext>
                  </a:extLst>
                </a:gridCol>
                <a:gridCol w="2778013">
                  <a:extLst>
                    <a:ext uri="{9D8B030D-6E8A-4147-A177-3AD203B41FA5}">
                      <a16:colId xmlns:a16="http://schemas.microsoft.com/office/drawing/2014/main" val="1557105705"/>
                    </a:ext>
                  </a:extLst>
                </a:gridCol>
                <a:gridCol w="2778013">
                  <a:extLst>
                    <a:ext uri="{9D8B030D-6E8A-4147-A177-3AD203B41FA5}">
                      <a16:colId xmlns:a16="http://schemas.microsoft.com/office/drawing/2014/main" val="4252483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rgbClr val="FF0000"/>
                        </a:solidFill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現制度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代議員制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712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会員の意思の反映方法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会員が理事を承認するかどうかを、総会で決定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会員が代議員を選挙で選ぶ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55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メリット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総会により、会員の意思を直接反映できる。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会員の代表者である代議員が、会員個別の意見を反映させ、理事会に意見を提言できる。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1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デメリット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会員の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1/3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が参加しないと総会成立せず、欠席者の委任状回収が煩雑。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候補者集めが難航する可能性ある。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6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20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53ACDE87-1ADF-CFFE-5BA0-D8955B1AF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2777"/>
              </p:ext>
            </p:extLst>
          </p:nvPr>
        </p:nvGraphicFramePr>
        <p:xfrm>
          <a:off x="1273192" y="1042648"/>
          <a:ext cx="9769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905">
                  <a:extLst>
                    <a:ext uri="{9D8B030D-6E8A-4147-A177-3AD203B41FA5}">
                      <a16:colId xmlns:a16="http://schemas.microsoft.com/office/drawing/2014/main" val="2179697274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377174906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773724863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761168895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2992920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00433"/>
                  </a:ext>
                </a:extLst>
              </a:tr>
            </a:tbl>
          </a:graphicData>
        </a:graphic>
      </p:graphicFrame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0EC3EB-CEDC-7377-ECBB-6A002C6D5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840" y="3879790"/>
            <a:ext cx="8564387" cy="2574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kumimoji="1"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2023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年度・・・定款変更案の会員への提示・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意見集約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。理事選挙。</a:t>
            </a:r>
            <a:endParaRPr kumimoji="1" lang="en-US" altLang="ja-JP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kumimoji="1"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年度・・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・総会で定款変更案の承認→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第１回代議員選挙</a:t>
            </a:r>
            <a:endParaRPr kumimoji="1" lang="en-US" altLang="ja-JP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</a:t>
            </a:r>
            <a:r>
              <a:rPr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2025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年度・・・第１回代議員総会（</a:t>
            </a:r>
            <a:r>
              <a:rPr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期目）。理事選挙。</a:t>
            </a:r>
            <a:endParaRPr lang="en-US" altLang="ja-JP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④</a:t>
            </a:r>
            <a:r>
              <a:rPr kumimoji="1"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2026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年度・・・第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２回代議員総会（</a:t>
            </a:r>
            <a:r>
              <a:rPr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期目）。</a:t>
            </a:r>
            <a:endParaRPr kumimoji="1" lang="en-US" altLang="ja-JP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④</a:t>
            </a:r>
            <a:r>
              <a:rPr kumimoji="1"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2027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年度・・・</a:t>
            </a:r>
            <a:r>
              <a:rPr kumimoji="1" lang="zh-TW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r>
              <a:rPr kumimoji="1" lang="zh-TW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回代議員総会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期目）</a:t>
            </a:r>
            <a:r>
              <a:rPr kumimoji="1" lang="zh-TW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1" lang="en-US" altLang="zh-TW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1789113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</a:t>
            </a:r>
            <a:r>
              <a:rPr kumimoji="1" lang="ja-JP" altLang="en-US" sz="18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回代議員選挙と理事選挙。</a:t>
            </a:r>
            <a:endParaRPr lang="en-US" altLang="ja-JP" sz="1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C734D0-78E3-2D36-00EC-FB2D8ABF9535}"/>
              </a:ext>
            </a:extLst>
          </p:cNvPr>
          <p:cNvSpPr txBox="1"/>
          <p:nvPr/>
        </p:nvSpPr>
        <p:spPr>
          <a:xfrm>
            <a:off x="10693076" y="417973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2028.4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B7588D2-1DC8-86FE-D446-5D222705EE04}"/>
              </a:ext>
            </a:extLst>
          </p:cNvPr>
          <p:cNvCxnSpPr>
            <a:cxnSpLocks/>
          </p:cNvCxnSpPr>
          <p:nvPr/>
        </p:nvCxnSpPr>
        <p:spPr>
          <a:xfrm>
            <a:off x="3225890" y="800945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B1E8C36-9AC3-B37B-B486-78A6C38F87DF}"/>
              </a:ext>
            </a:extLst>
          </p:cNvPr>
          <p:cNvCxnSpPr>
            <a:cxnSpLocks/>
          </p:cNvCxnSpPr>
          <p:nvPr/>
        </p:nvCxnSpPr>
        <p:spPr>
          <a:xfrm>
            <a:off x="5193140" y="787306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778AC64-CA71-E636-36FD-CE22B1D21D73}"/>
              </a:ext>
            </a:extLst>
          </p:cNvPr>
          <p:cNvCxnSpPr>
            <a:cxnSpLocks/>
          </p:cNvCxnSpPr>
          <p:nvPr/>
        </p:nvCxnSpPr>
        <p:spPr>
          <a:xfrm>
            <a:off x="7135454" y="800944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CEB9D42-3C36-90DE-B737-4C3BC6500747}"/>
              </a:ext>
            </a:extLst>
          </p:cNvPr>
          <p:cNvCxnSpPr>
            <a:cxnSpLocks/>
          </p:cNvCxnSpPr>
          <p:nvPr/>
        </p:nvCxnSpPr>
        <p:spPr>
          <a:xfrm>
            <a:off x="11084911" y="787306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8BA5EF8-4920-F935-7256-DD5536838A3E}"/>
              </a:ext>
            </a:extLst>
          </p:cNvPr>
          <p:cNvCxnSpPr>
            <a:cxnSpLocks/>
          </p:cNvCxnSpPr>
          <p:nvPr/>
        </p:nvCxnSpPr>
        <p:spPr>
          <a:xfrm>
            <a:off x="1321056" y="787306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DD801B-2C8E-905C-D0BA-EBD3E0DA8C2E}"/>
              </a:ext>
            </a:extLst>
          </p:cNvPr>
          <p:cNvSpPr txBox="1"/>
          <p:nvPr/>
        </p:nvSpPr>
        <p:spPr>
          <a:xfrm>
            <a:off x="1021846" y="336924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2023.4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F89CF2-9FDD-F13D-F6E2-06B65E302CB1}"/>
              </a:ext>
            </a:extLst>
          </p:cNvPr>
          <p:cNvSpPr txBox="1"/>
          <p:nvPr/>
        </p:nvSpPr>
        <p:spPr>
          <a:xfrm>
            <a:off x="2830581" y="374532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2024.4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B9FE1D7-526C-6E08-D607-482BF0661FF0}"/>
              </a:ext>
            </a:extLst>
          </p:cNvPr>
          <p:cNvSpPr txBox="1"/>
          <p:nvPr/>
        </p:nvSpPr>
        <p:spPr>
          <a:xfrm>
            <a:off x="4814892" y="374532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2025.4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EC85362-F9E1-2E4F-3B8E-A01F4EC1DE51}"/>
              </a:ext>
            </a:extLst>
          </p:cNvPr>
          <p:cNvCxnSpPr>
            <a:cxnSpLocks/>
          </p:cNvCxnSpPr>
          <p:nvPr/>
        </p:nvCxnSpPr>
        <p:spPr>
          <a:xfrm>
            <a:off x="9128747" y="778886"/>
            <a:ext cx="0" cy="81870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38F1FCB-563C-9F98-6E8A-F06214E23226}"/>
              </a:ext>
            </a:extLst>
          </p:cNvPr>
          <p:cNvSpPr txBox="1"/>
          <p:nvPr/>
        </p:nvSpPr>
        <p:spPr>
          <a:xfrm>
            <a:off x="6687707" y="376197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2026.4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6E2D7C5-BBDB-BD45-7284-929497892D67}"/>
              </a:ext>
            </a:extLst>
          </p:cNvPr>
          <p:cNvSpPr txBox="1"/>
          <p:nvPr/>
        </p:nvSpPr>
        <p:spPr>
          <a:xfrm>
            <a:off x="8593632" y="403399"/>
            <a:ext cx="93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2"/>
                </a:solidFill>
              </a:rPr>
              <a:t>2027.4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9" name="表 41">
            <a:extLst>
              <a:ext uri="{FF2B5EF4-FFF2-40B4-BE49-F238E27FC236}">
                <a16:creationId xmlns:a16="http://schemas.microsoft.com/office/drawing/2014/main" id="{E39F9ECE-3CE4-49F6-16D7-B7294C8B3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69133"/>
              </p:ext>
            </p:extLst>
          </p:nvPr>
        </p:nvGraphicFramePr>
        <p:xfrm>
          <a:off x="8834047" y="3600450"/>
          <a:ext cx="2803424" cy="309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712">
                  <a:extLst>
                    <a:ext uri="{9D8B030D-6E8A-4147-A177-3AD203B41FA5}">
                      <a16:colId xmlns:a16="http://schemas.microsoft.com/office/drawing/2014/main" val="3682440622"/>
                    </a:ext>
                  </a:extLst>
                </a:gridCol>
                <a:gridCol w="1401712">
                  <a:extLst>
                    <a:ext uri="{9D8B030D-6E8A-4147-A177-3AD203B41FA5}">
                      <a16:colId xmlns:a16="http://schemas.microsoft.com/office/drawing/2014/main" val="839893589"/>
                    </a:ext>
                  </a:extLst>
                </a:gridCol>
              </a:tblGrid>
              <a:tr h="377264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理事選挙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代議員選挙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784959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2024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218461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2025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355369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2026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006394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641559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2028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2028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277978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62465"/>
                  </a:ext>
                </a:extLst>
              </a:tr>
              <a:tr h="38860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2030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2030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年１月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8739891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E30E15E-05C2-C77E-8BB6-071F3BEC3240}"/>
              </a:ext>
            </a:extLst>
          </p:cNvPr>
          <p:cNvSpPr txBox="1"/>
          <p:nvPr/>
        </p:nvSpPr>
        <p:spPr>
          <a:xfrm>
            <a:off x="1720327" y="1038570"/>
            <a:ext cx="119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年度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0BF2279-78B2-D3A7-5AD0-81986E8D0E28}"/>
              </a:ext>
            </a:extLst>
          </p:cNvPr>
          <p:cNvSpPr txBox="1"/>
          <p:nvPr/>
        </p:nvSpPr>
        <p:spPr>
          <a:xfrm>
            <a:off x="3614088" y="1038570"/>
            <a:ext cx="119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2024</a:t>
            </a:r>
            <a:r>
              <a:rPr kumimoji="1" lang="ja-JP" altLang="en-US" dirty="0"/>
              <a:t>年度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E8C4056-9D94-BA8F-1FCB-31FFE5099E31}"/>
              </a:ext>
            </a:extLst>
          </p:cNvPr>
          <p:cNvSpPr txBox="1"/>
          <p:nvPr/>
        </p:nvSpPr>
        <p:spPr>
          <a:xfrm>
            <a:off x="5655610" y="1048234"/>
            <a:ext cx="119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2025</a:t>
            </a:r>
            <a:r>
              <a:rPr kumimoji="1" lang="ja-JP" altLang="en-US" dirty="0"/>
              <a:t>年度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0F02814-8EE9-DB21-34E7-6253CC5F4CA7}"/>
              </a:ext>
            </a:extLst>
          </p:cNvPr>
          <p:cNvSpPr txBox="1"/>
          <p:nvPr/>
        </p:nvSpPr>
        <p:spPr>
          <a:xfrm>
            <a:off x="7578597" y="1038570"/>
            <a:ext cx="119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2026</a:t>
            </a:r>
            <a:r>
              <a:rPr kumimoji="1" lang="ja-JP" altLang="en-US" dirty="0"/>
              <a:t>年度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115FA8A-4A42-FAB0-8F94-3C263BBA9277}"/>
              </a:ext>
            </a:extLst>
          </p:cNvPr>
          <p:cNvSpPr txBox="1"/>
          <p:nvPr/>
        </p:nvSpPr>
        <p:spPr>
          <a:xfrm>
            <a:off x="9565173" y="1054763"/>
            <a:ext cx="119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2027</a:t>
            </a:r>
            <a:r>
              <a:rPr kumimoji="1" lang="ja-JP" altLang="en-US" dirty="0"/>
              <a:t>年度</a:t>
            </a:r>
          </a:p>
        </p:txBody>
      </p:sp>
      <p:graphicFrame>
        <p:nvGraphicFramePr>
          <p:cNvPr id="8" name="表 19">
            <a:extLst>
              <a:ext uri="{FF2B5EF4-FFF2-40B4-BE49-F238E27FC236}">
                <a16:creationId xmlns:a16="http://schemas.microsoft.com/office/drawing/2014/main" id="{0A42EDDF-45DB-DAA0-D552-8DD30DB49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70523"/>
              </p:ext>
            </p:extLst>
          </p:nvPr>
        </p:nvGraphicFramePr>
        <p:xfrm>
          <a:off x="1273191" y="1817379"/>
          <a:ext cx="9769525" cy="1584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53905">
                  <a:extLst>
                    <a:ext uri="{9D8B030D-6E8A-4147-A177-3AD203B41FA5}">
                      <a16:colId xmlns:a16="http://schemas.microsoft.com/office/drawing/2014/main" val="42721711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3990753560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894337296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511371599"/>
                    </a:ext>
                  </a:extLst>
                </a:gridCol>
                <a:gridCol w="1953905">
                  <a:extLst>
                    <a:ext uri="{9D8B030D-6E8A-4147-A177-3AD203B41FA5}">
                      <a16:colId xmlns:a16="http://schemas.microsoft.com/office/drawing/2014/main" val="3653589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・定款変更案の作成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・定款変更案に対する会員からの意見集約（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2023.10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・理事選挙（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2024.1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・社員総会での理事承認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年）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・代議員制度導入を含む定款案の承認（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2024.6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・代議員選挙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3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2025.1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・代議員総会（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2025.6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・理事選挙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年）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2026.1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・代議員総会（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2026.6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・代議員総会（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2027.6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・理事選挙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年）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2028.1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・代議員選挙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2028.1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64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65458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390</TotalTime>
  <Words>434</Words>
  <Application>Microsoft Office PowerPoint</Application>
  <PresentationFormat>ワイド画面</PresentationFormat>
  <Paragraphs>69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HG丸ｺﾞｼｯｸM-PRO</vt:lpstr>
      <vt:lpstr>ＭＳ Ｐゴシック</vt:lpstr>
      <vt:lpstr>ＭＳ Ｐ明朝</vt:lpstr>
      <vt:lpstr>ＭＳ 明朝</vt:lpstr>
      <vt:lpstr>メイリオ</vt:lpstr>
      <vt:lpstr>游ゴシック</vt:lpstr>
      <vt:lpstr>Arial</vt:lpstr>
      <vt:lpstr>Gill Sans MT</vt:lpstr>
      <vt:lpstr>Impact</vt:lpstr>
      <vt:lpstr>バッジ</vt:lpstr>
      <vt:lpstr>大阪府言語聴覚士会 代議員制導入の工程表（案）</vt:lpstr>
      <vt:lpstr>代議員制とは</vt:lpstr>
      <vt:lpstr>代議員制とは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大阪府言語聴覚士会 代議員制導入の工程表（案）</dc:title>
  <dc:creator>高見 慶子</dc:creator>
  <cp:lastModifiedBy>一般ユーザー</cp:lastModifiedBy>
  <cp:revision>29</cp:revision>
  <dcterms:created xsi:type="dcterms:W3CDTF">2022-11-30T05:15:29Z</dcterms:created>
  <dcterms:modified xsi:type="dcterms:W3CDTF">2023-10-12T23:03:17Z</dcterms:modified>
</cp:coreProperties>
</file>